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21"/>
    <p:restoredTop sz="95337"/>
  </p:normalViewPr>
  <p:slideViewPr>
    <p:cSldViewPr snapToGrid="0" snapToObjects="1">
      <p:cViewPr>
        <p:scale>
          <a:sx n="67" d="100"/>
          <a:sy n="67" d="100"/>
        </p:scale>
        <p:origin x="32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252A77-7473-F741-A297-4629C7E4176A}" type="datetimeFigureOut">
              <a:rPr lang="fr-FR" smtClean="0"/>
              <a:t>11/02/2016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860512-5F13-AB42-8C34-95694C45EE6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344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4617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2469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0759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2278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949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35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860512-5F13-AB42-8C34-95694C45EE6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06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636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17/02/2016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8C8D9-8FF4-1847-A208-0E6A2E9296D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"/>
            <a:ext cx="12192000" cy="2498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95300" y="368300"/>
            <a:ext cx="11201400" cy="2130200"/>
          </a:xfrm>
        </p:spPr>
        <p:txBody>
          <a:bodyPr anchor="b">
            <a:noAutofit/>
          </a:bodyPr>
          <a:lstStyle/>
          <a:p>
            <a:r>
              <a:rPr lang="fr-FR" sz="6600" baseline="30000" dirty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Etude de méthodes d’appariement entre </a:t>
            </a:r>
            <a:r>
              <a:rPr lang="fr-FR" sz="6600" baseline="30000" dirty="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images </a:t>
            </a:r>
            <a:r>
              <a:rPr lang="fr-FR" sz="6600" baseline="30000" dirty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générées à partir de données </a:t>
            </a:r>
            <a:r>
              <a:rPr lang="fr-FR" sz="6600" baseline="30000" dirty="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LIDAR</a:t>
            </a:r>
            <a:endParaRPr lang="fr-FR" sz="6600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184900" y="6146800"/>
            <a:ext cx="6007100" cy="711200"/>
          </a:xfrm>
        </p:spPr>
        <p:txBody>
          <a:bodyPr/>
          <a:lstStyle/>
          <a:p>
            <a:r>
              <a:rPr lang="fr-FR" baseline="30000" dirty="0">
                <a:latin typeface="Gill Sans Light" charset="0"/>
                <a:ea typeface="Gill Sans Light" charset="0"/>
                <a:cs typeface="Gill Sans Light" charset="0"/>
              </a:rPr>
              <a:t>Gauthier </a:t>
            </a:r>
            <a:r>
              <a:rPr lang="fr-FR" baseline="30000" dirty="0" err="1">
                <a:latin typeface="Gill Sans Light" charset="0"/>
                <a:ea typeface="Gill Sans Light" charset="0"/>
                <a:cs typeface="Gill Sans Light" charset="0"/>
              </a:rPr>
              <a:t>Duponchel</a:t>
            </a:r>
            <a:r>
              <a:rPr lang="fr-FR" baseline="30000" dirty="0">
                <a:latin typeface="Gill Sans Light" charset="0"/>
                <a:ea typeface="Gill Sans Light" charset="0"/>
                <a:cs typeface="Gill Sans Light" charset="0"/>
              </a:rPr>
              <a:t> - </a:t>
            </a:r>
            <a:r>
              <a:rPr lang="fr-FR" baseline="30000" dirty="0" err="1">
                <a:latin typeface="Gill Sans Light" charset="0"/>
                <a:ea typeface="Gill Sans Light" charset="0"/>
                <a:cs typeface="Gill Sans Light" charset="0"/>
              </a:rPr>
              <a:t>Jean-françois</a:t>
            </a:r>
            <a:r>
              <a:rPr lang="fr-FR" baseline="30000" dirty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fr-FR" baseline="30000" dirty="0" err="1" smtClean="0">
                <a:latin typeface="Gill Sans Light" charset="0"/>
                <a:ea typeface="Gill Sans Light" charset="0"/>
                <a:cs typeface="Gill Sans Light" charset="0"/>
              </a:rPr>
              <a:t>Villeforceix</a:t>
            </a:r>
            <a:endParaRPr lang="fr-FR" baseline="30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6"/>
          <a:stretch/>
        </p:blipFill>
        <p:spPr>
          <a:xfrm>
            <a:off x="863600" y="2827436"/>
            <a:ext cx="4823968" cy="3674964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3421" y="3598281"/>
            <a:ext cx="1363279" cy="1448738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350" y="3598281"/>
            <a:ext cx="1358899" cy="144258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1"/>
          <a:stretch/>
        </p:blipFill>
        <p:spPr>
          <a:xfrm>
            <a:off x="8571416" y="3645290"/>
            <a:ext cx="1159838" cy="135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Conclusion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10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Contexte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2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00" y="1905000"/>
            <a:ext cx="6022848" cy="304190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464" y="2920748"/>
            <a:ext cx="1014438" cy="101443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48" y="1946657"/>
            <a:ext cx="3046964" cy="3046964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49" y="1927378"/>
            <a:ext cx="3045606" cy="304560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50" y="1941362"/>
            <a:ext cx="3048001" cy="3048001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50" y="1938857"/>
            <a:ext cx="3045605" cy="304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0.31107 -0.2594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547" y="-1298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7.40741E-7 L 0.3099 0.22037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5" y="11019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28724 -0.00301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62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Processus actuel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12" y="2110412"/>
            <a:ext cx="2937376" cy="2462212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06092" y="3141462"/>
            <a:ext cx="3407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Pointé manuel entre les images</a:t>
            </a:r>
          </a:p>
        </p:txBody>
      </p:sp>
      <p:sp>
        <p:nvSpPr>
          <p:cNvPr id="10" name="Flèche vers la droite 9"/>
          <p:cNvSpPr/>
          <p:nvPr/>
        </p:nvSpPr>
        <p:spPr>
          <a:xfrm>
            <a:off x="3913507" y="2914942"/>
            <a:ext cx="4480985" cy="85315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8499423" y="2638269"/>
            <a:ext cx="3417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Notre objectif :</a:t>
            </a:r>
          </a:p>
          <a:p>
            <a:endParaRPr lang="fr-FR" sz="20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Tester les différentes méthodes</a:t>
            </a:r>
          </a:p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Déterminer celle à implémenter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Méthode 1 : corrélation image entière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4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513" y="1551435"/>
            <a:ext cx="4666974" cy="4281729"/>
          </a:xfrm>
          <a:prstGeom prst="rect">
            <a:avLst/>
          </a:prstGeom>
        </p:spPr>
      </p:pic>
      <p:sp>
        <p:nvSpPr>
          <p:cNvPr id="7" name="Flèche vers la droite 6"/>
          <p:cNvSpPr/>
          <p:nvPr/>
        </p:nvSpPr>
        <p:spPr>
          <a:xfrm>
            <a:off x="5865191" y="3265723"/>
            <a:ext cx="2564296" cy="85315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728132" y="2627144"/>
            <a:ext cx="2508136" cy="2130308"/>
          </a:xfrm>
          <a:prstGeom prst="rect">
            <a:avLst/>
          </a:prstGeom>
        </p:spPr>
      </p:pic>
      <p:cxnSp>
        <p:nvCxnSpPr>
          <p:cNvPr id="14" name="Connecteur droit avec flèche 13"/>
          <p:cNvCxnSpPr>
            <a:stCxn id="5" idx="3"/>
            <a:endCxn id="5" idx="1"/>
          </p:cNvCxnSpPr>
          <p:nvPr/>
        </p:nvCxnSpPr>
        <p:spPr>
          <a:xfrm>
            <a:off x="8728132" y="3692298"/>
            <a:ext cx="250813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endCxn id="5" idx="0"/>
          </p:cNvCxnSpPr>
          <p:nvPr/>
        </p:nvCxnSpPr>
        <p:spPr>
          <a:xfrm>
            <a:off x="9982200" y="2627143"/>
            <a:ext cx="0" cy="213030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9982200" y="3692297"/>
            <a:ext cx="387096" cy="56880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-0.20625 0.0009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Méthode 2 : appariement de points d’intérêt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5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90688"/>
            <a:ext cx="4928616" cy="391649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981223" cy="391649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7275576" y="2833325"/>
            <a:ext cx="4078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Détection de points d’intér</a:t>
            </a: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êt :</a:t>
            </a:r>
          </a:p>
          <a:p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SIFT</a:t>
            </a:r>
          </a:p>
          <a:p>
            <a:pPr marL="342900" indent="-342900">
              <a:buFont typeface="Wingdings" charset="2"/>
              <a:buChar char="Ø"/>
            </a:pP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HARRIS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8317992" y="2833325"/>
            <a:ext cx="33284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Méthodes d’appariement</a:t>
            </a:r>
          </a:p>
          <a:p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Ann Lowe</a:t>
            </a:r>
          </a:p>
          <a:p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Corrélation v2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502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Processus de traitement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926" y="76200"/>
            <a:ext cx="4752148" cy="604043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838200" y="1835150"/>
            <a:ext cx="3448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SIFT</a:t>
            </a:r>
          </a:p>
          <a:p>
            <a:pPr marL="342900" indent="-342900">
              <a:buFont typeface="Wingdings" charset="2"/>
              <a:buChar char="Ø"/>
            </a:pP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SIFT avec masque</a:t>
            </a:r>
          </a:p>
          <a:p>
            <a:pPr marL="342900" indent="-342900">
              <a:buFont typeface="Wingdings" charset="2"/>
              <a:buChar char="Ø"/>
            </a:pP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Harris</a:t>
            </a:r>
          </a:p>
          <a:p>
            <a:pPr marL="342900" indent="-342900">
              <a:buFont typeface="Wingdings" charset="2"/>
              <a:buChar char="Ø"/>
            </a:pP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Harris avec masque</a:t>
            </a:r>
          </a:p>
          <a:p>
            <a:pPr marL="342900" indent="-342900">
              <a:buFont typeface="Wingdings" charset="2"/>
              <a:buChar char="Ø"/>
            </a:pP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Corrélation image entière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0" name="Flèche vers la droite 9"/>
          <p:cNvSpPr/>
          <p:nvPr/>
        </p:nvSpPr>
        <p:spPr>
          <a:xfrm>
            <a:off x="4324350" y="2669841"/>
            <a:ext cx="3543300" cy="85315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74" y="2007735"/>
            <a:ext cx="2168178" cy="217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6" grpId="1"/>
      <p:bldP spid="10" grpId="1" animBg="1"/>
      <p:bldP spid="10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Calcul de la translation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7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0"/>
          <a:stretch/>
        </p:blipFill>
        <p:spPr>
          <a:xfrm>
            <a:off x="841641" y="3015822"/>
            <a:ext cx="2749296" cy="25817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130" y="2940127"/>
            <a:ext cx="2757932" cy="265742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255" y="3000655"/>
            <a:ext cx="2746641" cy="259689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728472" y="2070045"/>
            <a:ext cx="2962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smtClean="0">
                <a:latin typeface="Gill Sans Light" charset="0"/>
                <a:ea typeface="Gill Sans Light" charset="0"/>
                <a:cs typeface="Gill Sans Light" charset="0"/>
              </a:rPr>
              <a:t>Filtrage par bande passante 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614672" y="2070045"/>
            <a:ext cx="2962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Filtrage avec prédicteur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500872" y="2070045"/>
            <a:ext cx="2962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Filtrage statistique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Résultats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900" y="977900"/>
            <a:ext cx="4882896" cy="488899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880" y="2436813"/>
            <a:ext cx="8054218" cy="212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07407E-6 L -0.35234 0.0092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17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Gill Sans Light" charset="0"/>
                <a:ea typeface="Gill Sans Light" charset="0"/>
                <a:cs typeface="Gill Sans Light" charset="0"/>
              </a:rPr>
              <a:t>Choix de la méthode optimale</a:t>
            </a:r>
            <a:endParaRPr lang="fr-FR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17/02/2016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8C8D9-8FF4-1847-A208-0E6A2E9296DC}" type="slidenum">
              <a:rPr lang="fr-FR" smtClean="0">
                <a:solidFill>
                  <a:schemeClr val="bg1"/>
                </a:solidFill>
              </a:rPr>
              <a:t>9</a:t>
            </a:fld>
            <a:endParaRPr lang="fr-FR">
              <a:solidFill>
                <a:schemeClr val="bg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" t="1235" r="1000" b="1387"/>
          <a:stretch/>
        </p:blipFill>
        <p:spPr>
          <a:xfrm>
            <a:off x="4981575" y="1616718"/>
            <a:ext cx="6610350" cy="442372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647700" y="3090773"/>
            <a:ext cx="403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Temps d’exécution </a:t>
            </a:r>
            <a:r>
              <a:rPr lang="fr-FR" sz="2000" smtClean="0">
                <a:latin typeface="Gill Sans Light" charset="0"/>
                <a:ea typeface="Gill Sans Light" charset="0"/>
                <a:cs typeface="Gill Sans Light" charset="0"/>
              </a:rPr>
              <a:t>du programme</a:t>
            </a:r>
            <a:endParaRPr lang="fr-FR" sz="200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647700" y="3090773"/>
            <a:ext cx="403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Robustesse </a:t>
            </a:r>
            <a:r>
              <a:rPr lang="fr-FR" sz="2000" smtClean="0">
                <a:latin typeface="Gill Sans Light" charset="0"/>
                <a:ea typeface="Gill Sans Light" charset="0"/>
                <a:cs typeface="Gill Sans Light" charset="0"/>
              </a:rPr>
              <a:t>des algorithmes 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0" y="1616718"/>
            <a:ext cx="4152900" cy="4152900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47700" y="3090773"/>
            <a:ext cx="403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fr-FR" sz="2000" dirty="0" smtClean="0">
                <a:latin typeface="Gill Sans Light" charset="0"/>
                <a:ea typeface="Gill Sans Light" charset="0"/>
                <a:cs typeface="Gill Sans Light" charset="0"/>
              </a:rPr>
              <a:t>Précision par rapport à la mesure manuelle</a:t>
            </a:r>
            <a:endParaRPr lang="fr-FR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5448300" y="2983051"/>
            <a:ext cx="5676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smtClean="0">
                <a:latin typeface="Gill Sans Light" charset="0"/>
                <a:ea typeface="Gill Sans Light" charset="0"/>
                <a:cs typeface="Gill Sans Light" charset="0"/>
              </a:rPr>
              <a:t>0,7 pixel soit 2,8 cm</a:t>
            </a:r>
            <a:endParaRPr lang="fr-FR" sz="540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190625" y="3090773"/>
            <a:ext cx="9810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latin typeface="Gill Sans Light" charset="0"/>
                <a:ea typeface="Gill Sans Light" charset="0"/>
                <a:cs typeface="Gill Sans Light" charset="0"/>
              </a:rPr>
              <a:t>Harris avec filtrage des masques et filtrage statistique</a:t>
            </a:r>
            <a:endParaRPr lang="fr-FR" sz="36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95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2.77556E-17 -0.224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22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2.77556E-17 -0.1104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5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xit" presetSubtype="1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xit" presetSubtype="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11" grpId="0"/>
      <p:bldP spid="11" grpId="1"/>
      <p:bldP spid="11" grpId="2"/>
      <p:bldP spid="12" grpId="2"/>
      <p:bldP spid="12" grpId="3"/>
      <p:bldP spid="13" grpId="0"/>
      <p:bldP spid="13" grpId="1"/>
      <p:bldP spid="14" grpId="0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000">
            <a:latin typeface="Gill Sans Light" charset="0"/>
            <a:ea typeface="Gill Sans Light" charset="0"/>
            <a:cs typeface="Gill Sans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150</Words>
  <Application>Microsoft Macintosh PowerPoint</Application>
  <PresentationFormat>Grand écran</PresentationFormat>
  <Paragraphs>70</Paragraphs>
  <Slides>10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Gill Sans Light</vt:lpstr>
      <vt:lpstr>Wingdings</vt:lpstr>
      <vt:lpstr>Arial</vt:lpstr>
      <vt:lpstr>Thème Office</vt:lpstr>
      <vt:lpstr>Etude de méthodes d’appariement entre images générées à partir de données LIDAR</vt:lpstr>
      <vt:lpstr>Contexte</vt:lpstr>
      <vt:lpstr>Processus actuel</vt:lpstr>
      <vt:lpstr>Méthode 1 : corrélation image entière</vt:lpstr>
      <vt:lpstr>Méthode 2 : appariement de points d’intérêt</vt:lpstr>
      <vt:lpstr>Processus de traitement</vt:lpstr>
      <vt:lpstr>Calcul de la translation</vt:lpstr>
      <vt:lpstr>Résultats</vt:lpstr>
      <vt:lpstr>Choix de la méthode optimale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Etude de méthodes d’appariement entre images générées à partir de données LIDAR</dc:title>
  <dc:creator>Utilisateur de Microsoft Office</dc:creator>
  <cp:lastModifiedBy>Utilisateur de Microsoft Office</cp:lastModifiedBy>
  <cp:revision>29</cp:revision>
  <dcterms:created xsi:type="dcterms:W3CDTF">2016-02-11T08:19:49Z</dcterms:created>
  <dcterms:modified xsi:type="dcterms:W3CDTF">2016-02-11T22:15:59Z</dcterms:modified>
</cp:coreProperties>
</file>

<file path=docProps/thumbnail.jpeg>
</file>